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9" r:id="rId2"/>
    <p:sldId id="345" r:id="rId3"/>
    <p:sldId id="275" r:id="rId4"/>
    <p:sldId id="322" r:id="rId5"/>
    <p:sldId id="343" r:id="rId6"/>
    <p:sldId id="324" r:id="rId7"/>
    <p:sldId id="342" r:id="rId8"/>
    <p:sldId id="344" r:id="rId9"/>
    <p:sldId id="341" r:id="rId10"/>
    <p:sldId id="265" r:id="rId11"/>
  </p:sldIdLst>
  <p:sldSz cx="12192000" cy="6858000"/>
  <p:notesSz cx="6761163" cy="98821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520"/>
    <a:srgbClr val="FFD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2" autoAdjust="0"/>
    <p:restoredTop sz="94660"/>
  </p:normalViewPr>
  <p:slideViewPr>
    <p:cSldViewPr snapToGrid="0">
      <p:cViewPr varScale="1">
        <p:scale>
          <a:sx n="90" d="100"/>
          <a:sy n="90" d="100"/>
        </p:scale>
        <p:origin x="7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E5070-A0C8-4D49-8609-6122BA8CD745}" type="datetimeFigureOut">
              <a:rPr lang="ru-RU" smtClean="0"/>
              <a:t>19.08.2022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65BCF-90A6-418B-8F29-6C2BDAAC2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52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</a:pPr>
            <a:fld id="{5054F367-F8A4-4B98-93AE-B4A1A2AD4F1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</a:pPr>
              <a:t>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ru-RU" altLang="ru-RU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fld id="{0E30897C-F2D9-48FE-BD99-9E84F7A5BB4F}" type="slidenum">
              <a:rPr lang="ru-RU" altLang="ru-RU" smtClean="0">
                <a:latin typeface="+mn-lt" charset="0"/>
                <a:cs typeface="+mn-ea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t>4</a:t>
            </a:fld>
            <a:endParaRPr lang="ru-RU" altLang="ru-RU">
              <a:latin typeface="+mn-lt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33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9866-92CE-4EA9-ACD2-5B78BCFC2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A0BEE-7A8D-4931-B44B-5931AE3FD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C468E-D617-42EC-BF3D-5512FA44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7FD42-F3DD-4215-BBCC-E6990CEF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4F014-15A8-499E-AB3E-AC4130EF8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1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B5D2A-94FB-48EC-B4CC-A6D6269C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8591C-6087-43AF-AA91-660FDFD1D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47AA-CE79-4D14-AE79-A48727DC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03092-5654-47CC-9446-60512DD5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200E8-C8E8-4471-93F0-6926A2C9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DD111-1CE6-424B-A150-5E2884313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F569F-A1BF-47B6-9AD1-53739E817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981FA-DFD6-47A4-A976-05AC1754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60DC3-F079-4A9C-BC65-26E5C09D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12148-4141-4197-A36D-491207275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4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64A9-5433-4940-9F88-10ACD030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B7CC3-0D90-4DBD-82D7-6CB52F612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B4E40-2FDE-475E-805E-DDE3D3597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A5194-18C2-47B8-ABD0-A84C6EBB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68B63-72B2-4092-93CB-BBA5506B3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0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57100-FCC8-48AB-BD86-31B68FAD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7239D-5BD2-48E3-9192-6BFCEB5BD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73C72-6700-4F00-AAB9-FF16AD180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1E7E-8DB6-40D6-BD50-C5311F6F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89491-0CFA-4173-AA06-4FEC8857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7EA9-46F1-4F13-ABBD-D39822B1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94F1B-B295-42E0-BEFA-6C913009D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2AFBC-E29A-40D0-B2FD-57541427B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AEBAC-D770-4EC5-8EB1-379210D4C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CDA6C-D369-4A13-8B83-FF1AAF94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B2A34-A190-499F-9C74-1AB390EB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CE8C2-6915-4473-9D46-201D9ACD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663F8-1F26-467A-B10F-DB9B6745D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C0B08-6F63-444E-B14B-98EB2B13F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1C3BF-9FC7-4107-B65D-42E68F595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D7D935-6072-49A0-970E-E051F5E1E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EAABD-F6B8-41E1-B21C-803265E3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6B2DD-A9E2-4E2A-AA24-999B02FD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E9D1E6-7A4D-4C9B-886C-F29422DA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8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764A-8770-42DE-AF0B-CDB17E5FC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48D42-DC27-4E4E-8FC5-2C03F223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F77EC-5742-4226-BE5B-AD6024F32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E7A55-2353-4626-AC0E-A61E4E14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6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2FAB5-2858-4972-A1AE-4C5C80B9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81E08-5FB4-443C-9BE2-7CAC0A61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149B-46A3-4D95-BCB7-36F666BE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1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3F7D-B32D-4E15-9261-8383E6A1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9188B-6FF0-48AF-8EB1-FC9330631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E10BB-E133-4964-9C69-59F7EE40D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1092F-157C-454D-A20E-59B68FB0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29EA9-E433-4E04-8FF4-044F30CB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0F7E-AA35-4169-8DD7-25662132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1C46C-41FE-41C4-A1F6-B12794C2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CF8B9-4AE9-4AB3-9573-1425EF82F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96BFD-015E-4966-A31A-191E74233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39383-468A-436E-BE5B-15F3490CC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449E1-AA00-4E9E-9BB3-CBA577E1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410BF-F7A7-4743-AE6E-B3B84AE5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9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1176B9-208C-4D50-AE9D-BA293999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D173B-118A-46D9-896D-E1516996E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9EC6F-1C94-4AC1-AA8E-BC964AA57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BE43D-448C-4ACD-9F7C-6BEB086CC11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1A0B-6982-4F93-9B3E-EFDEC1CDD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82446-757F-48AB-B22C-D4D0E270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D37A-3727-42AB-A5EB-EE689B3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8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zbukasemi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azbukasemi.r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455368-0AE2-30B3-692D-F6D49FC1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966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E8D94-D16F-F906-9DDE-192BA1F095CA}"/>
              </a:ext>
            </a:extLst>
          </p:cNvPr>
          <p:cNvSpPr txBox="1"/>
          <p:nvPr/>
        </p:nvSpPr>
        <p:spPr>
          <a:xfrm>
            <a:off x="-371787" y="1472435"/>
            <a:ext cx="4657062" cy="411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Ранняя профилактика семейного неблагополучия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результат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сотрудничества образовательной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 с семьей.</a:t>
            </a:r>
          </a:p>
          <a:p>
            <a:pPr algn="ctr"/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 организации школы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осознанного родителя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программе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«Азбука счастливой семьи».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3805B-3344-40FF-B87B-22444D24A9CB}"/>
              </a:ext>
            </a:extLst>
          </p:cNvPr>
          <p:cNvSpPr txBox="1"/>
          <p:nvPr/>
        </p:nvSpPr>
        <p:spPr>
          <a:xfrm>
            <a:off x="3907538" y="28502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800" b="1" dirty="0"/>
              <a:t>Августовское совещание работников образования Турочакского района – </a:t>
            </a:r>
            <a:r>
              <a:rPr lang="ru-RU" altLang="en-US" b="1" dirty="0"/>
              <a:t>2022</a:t>
            </a:r>
            <a:endParaRPr lang="ru-RU" altLang="en-US" sz="1800" b="1" dirty="0"/>
          </a:p>
          <a:p>
            <a:r>
              <a:rPr lang="ru-RU" altLang="en-US" b="1" dirty="0"/>
              <a:t>_____________________________________________________________________</a:t>
            </a:r>
            <a:endParaRPr lang="en-US" alt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C5D28-9D2D-D02C-6C79-AA7AC072D1D3}"/>
              </a:ext>
            </a:extLst>
          </p:cNvPr>
          <p:cNvSpPr txBox="1"/>
          <p:nvPr/>
        </p:nvSpPr>
        <p:spPr>
          <a:xfrm>
            <a:off x="4710225" y="931360"/>
            <a:ext cx="7426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solidFill>
                  <a:schemeClr val="accent2">
                    <a:lumMod val="75000"/>
                  </a:schemeClr>
                </a:solidFill>
              </a:rPr>
              <a:t>Воспитание как приоритетное направление системы образования Турочакского района в условиях введения обновленных ФГОС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1E96E6AE-0B02-602C-5266-21D45B177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275" y="2439688"/>
            <a:ext cx="4169664" cy="4115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3665F9-F188-60A9-DA7C-491C64AFE34F}"/>
              </a:ext>
            </a:extLst>
          </p:cNvPr>
          <p:cNvSpPr txBox="1"/>
          <p:nvPr/>
        </p:nvSpPr>
        <p:spPr>
          <a:xfrm>
            <a:off x="8423681" y="5398106"/>
            <a:ext cx="4047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Калугина Наталья Вадимовна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Педагог-психолог консультационного центра «Связующая нить» </a:t>
            </a:r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МДОУ «Родничок» с. Турочак</a:t>
            </a:r>
          </a:p>
        </p:txBody>
      </p:sp>
    </p:spTree>
    <p:extLst>
      <p:ext uri="{BB962C8B-B14F-4D97-AF65-F5344CB8AC3E}">
        <p14:creationId xmlns:p14="http://schemas.microsoft.com/office/powerpoint/2010/main" val="141507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E4E63-5DA2-4E64-A35E-41278109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4"/>
            <a:ext cx="9144000" cy="43663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СПАСИБО</a:t>
            </a:r>
            <a:br>
              <a:rPr lang="ru-RU" sz="7200" dirty="0"/>
            </a:br>
            <a:r>
              <a:rPr lang="ru-RU" sz="2700" dirty="0"/>
              <a:t>«Судьбы мира вершатся в детских. Именно там решается, станут ли завтрашние мужчины и женщины душевно здоровыми людьми доброй воли или искалеченными индивидами, пользующимися каждым случаем, чтобы осложнить жизнь своим ближним». </a:t>
            </a:r>
            <a:br>
              <a:rPr lang="ru-RU" sz="2700" dirty="0"/>
            </a:br>
            <a:br>
              <a:rPr lang="ru-RU" sz="2700" dirty="0"/>
            </a:br>
            <a:r>
              <a:rPr lang="ru-RU" sz="2700" dirty="0" err="1"/>
              <a:t>Астрид</a:t>
            </a:r>
            <a:r>
              <a:rPr lang="ru-RU" sz="2700" dirty="0"/>
              <a:t> Линдгрен</a:t>
            </a:r>
            <a:br>
              <a:rPr lang="ru-RU" sz="7200" dirty="0"/>
            </a:b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9918702-23E8-433C-8FF2-9DDAD4B55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2" y="362077"/>
            <a:ext cx="819821" cy="8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1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3D531F2C-BC6B-9C6E-61AE-A7909F126325}"/>
              </a:ext>
            </a:extLst>
          </p:cNvPr>
          <p:cNvSpPr/>
          <p:nvPr/>
        </p:nvSpPr>
        <p:spPr>
          <a:xfrm>
            <a:off x="232143" y="407584"/>
            <a:ext cx="2945219" cy="9144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C95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</a:rPr>
              <a:t>Нормативно-правовые основы</a:t>
            </a:r>
          </a:p>
        </p:txBody>
      </p:sp>
      <p:sp>
        <p:nvSpPr>
          <p:cNvPr id="3" name="Прямоугольник: скругленные противолежащие углы 2">
            <a:extLst>
              <a:ext uri="{FF2B5EF4-FFF2-40B4-BE49-F238E27FC236}">
                <a16:creationId xmlns:a16="http://schemas.microsoft.com/office/drawing/2014/main" id="{81FA94C2-10BC-1E38-C168-1D4D2B8396A2}"/>
              </a:ext>
            </a:extLst>
          </p:cNvPr>
          <p:cNvSpPr/>
          <p:nvPr/>
        </p:nvSpPr>
        <p:spPr>
          <a:xfrm>
            <a:off x="3405073" y="361510"/>
            <a:ext cx="5173627" cy="103490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C95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800" b="1" dirty="0">
                <a:solidFill>
                  <a:schemeClr val="tx1"/>
                </a:solidFill>
              </a:rPr>
              <a:t>ФГОС: психолого-педагогические условия</a:t>
            </a: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F3FF1CDD-BCCC-3566-52CD-D6C29FBCA9FA}"/>
              </a:ext>
            </a:extLst>
          </p:cNvPr>
          <p:cNvSpPr/>
          <p:nvPr/>
        </p:nvSpPr>
        <p:spPr>
          <a:xfrm>
            <a:off x="8835656" y="421763"/>
            <a:ext cx="3124201" cy="9144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C952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solidFill>
                  <a:schemeClr val="tx1"/>
                </a:solidFill>
              </a:rPr>
              <a:t>Принципы взаимодействия с семьей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D66010-BBAC-DF90-8F06-BD7468C3C146}"/>
              </a:ext>
            </a:extLst>
          </p:cNvPr>
          <p:cNvSpPr/>
          <p:nvPr/>
        </p:nvSpPr>
        <p:spPr>
          <a:xfrm>
            <a:off x="232142" y="1531088"/>
            <a:ext cx="2945219" cy="50185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i="1" dirty="0">
                <a:solidFill>
                  <a:schemeClr val="tx1"/>
                </a:solidFill>
              </a:rPr>
              <a:t>ФЗ «Об образовании в РФ»;</a:t>
            </a:r>
            <a:endParaRPr lang="ru-RU" sz="1800" b="1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i="1" dirty="0">
                <a:solidFill>
                  <a:schemeClr val="tx1"/>
                </a:solidFill>
              </a:rPr>
              <a:t>ФГОС ДО</a:t>
            </a:r>
            <a:endParaRPr lang="ru-RU" sz="1800" b="1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i="1" dirty="0">
                <a:solidFill>
                  <a:schemeClr val="tx1"/>
                </a:solidFill>
              </a:rPr>
              <a:t> Стратегии развития воспитания в Российской Федерации на период до 2025 года»;</a:t>
            </a:r>
            <a:endParaRPr lang="ru-RU" sz="1800" b="1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i="1" dirty="0">
                <a:solidFill>
                  <a:schemeClr val="tx1"/>
                </a:solidFill>
              </a:rPr>
              <a:t>ФЗ «Об основных гарантиях прав ребёнка в Российской Федерации»;</a:t>
            </a:r>
            <a:endParaRPr lang="ru-RU" sz="1800" b="1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i="1" dirty="0">
                <a:solidFill>
                  <a:schemeClr val="tx1"/>
                </a:solidFill>
              </a:rPr>
              <a:t>Национальная  стратегия развития Российской Федерации на период до 2024 года</a:t>
            </a:r>
            <a:endParaRPr lang="ru-RU" sz="1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b="1" i="1" dirty="0">
                <a:solidFill>
                  <a:schemeClr val="tx1"/>
                </a:solidFill>
              </a:rPr>
              <a:t>Семейный кодекс РФ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7015D4-B409-7623-DA5B-AB5560A8E53D}"/>
              </a:ext>
            </a:extLst>
          </p:cNvPr>
          <p:cNvSpPr/>
          <p:nvPr/>
        </p:nvSpPr>
        <p:spPr>
          <a:xfrm>
            <a:off x="3405073" y="1531088"/>
            <a:ext cx="5173627" cy="5241852"/>
          </a:xfrm>
          <a:prstGeom prst="rect">
            <a:avLst/>
          </a:prstGeom>
          <a:solidFill>
            <a:srgbClr val="FFD96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i="1" u="none" dirty="0">
                <a:solidFill>
                  <a:schemeClr val="tx1"/>
                </a:solidFill>
              </a:rPr>
              <a:t>уважение взрослых к человеческому достоинству детей, формирование и поддержка их положительной самооценки, уверенности в собственных возможностях и способностях; построение образовательной деятельности на основе взаимодействия взрослых с детьми, ориентированного на интересы и возможности каждого ребенка и учитывающего социальную ситуацию его развития;</a:t>
            </a:r>
            <a:endParaRPr lang="ru-RU" sz="1600" b="1" i="1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i="1" u="none" dirty="0">
                <a:solidFill>
                  <a:schemeClr val="tx1"/>
                </a:solidFill>
              </a:rPr>
              <a:t> поддержка взрослыми положительного, доброжелательного отношения детей друг к другу и взаимодействия детей друг с другом в разных видах деятельности;</a:t>
            </a:r>
            <a:endParaRPr lang="ru-RU" sz="1600" b="1" i="1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i="1" u="none" dirty="0">
                <a:solidFill>
                  <a:schemeClr val="tx1"/>
                </a:solidFill>
              </a:rPr>
              <a:t>защита детей от всех форм физического и психического насилия; </a:t>
            </a:r>
            <a:endParaRPr lang="ru-RU" sz="1600" b="1" i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u="none" dirty="0">
                <a:solidFill>
                  <a:schemeClr val="tx1"/>
                </a:solidFill>
              </a:rPr>
              <a:t>поддержка родителей (законных представителей) в воспитании детей, охране и укреплении их здоровья, вовлечение семей непосредственно в образовательную </a:t>
            </a:r>
            <a:r>
              <a:rPr lang="ru-RU" sz="1600" b="1" i="1" dirty="0">
                <a:solidFill>
                  <a:schemeClr val="tx1"/>
                </a:solidFill>
              </a:rPr>
              <a:t>деятельность (</a:t>
            </a:r>
            <a:r>
              <a:rPr lang="ru-RU" sz="1600" i="1" dirty="0">
                <a:solidFill>
                  <a:schemeClr val="tx1"/>
                </a:solidFill>
              </a:rPr>
              <a:t>раздел 3, п.п.3.2.1)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AF9BC0-7AAD-D61B-0DFB-0287CEF19567}"/>
              </a:ext>
            </a:extLst>
          </p:cNvPr>
          <p:cNvSpPr/>
          <p:nvPr/>
        </p:nvSpPr>
        <p:spPr>
          <a:xfrm>
            <a:off x="8835656" y="1504507"/>
            <a:ext cx="3124201" cy="5018567"/>
          </a:xfrm>
          <a:prstGeom prst="rect">
            <a:avLst/>
          </a:prstGeom>
          <a:solidFill>
            <a:srgbClr val="FFD96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chemeClr val="tx1"/>
                </a:solidFill>
              </a:rPr>
              <a:t>сотрудничество с семьей в образовательном процессе </a:t>
            </a:r>
          </a:p>
          <a:p>
            <a:r>
              <a:rPr lang="ru-RU" sz="1600" b="1" i="1" dirty="0">
                <a:solidFill>
                  <a:schemeClr val="tx1"/>
                </a:solidFill>
              </a:rPr>
              <a:t>      </a:t>
            </a:r>
            <a:r>
              <a:rPr lang="ru-RU" sz="1600" b="0" i="1" dirty="0">
                <a:solidFill>
                  <a:schemeClr val="tx1"/>
                </a:solidFill>
              </a:rPr>
              <a:t>(раздел I, п. 1.4., </a:t>
            </a:r>
            <a:r>
              <a:rPr lang="ru-RU" sz="1600" b="0" i="1" dirty="0" err="1">
                <a:solidFill>
                  <a:schemeClr val="tx1"/>
                </a:solidFill>
              </a:rPr>
              <a:t>пп</a:t>
            </a:r>
            <a:r>
              <a:rPr lang="ru-RU" sz="1600" b="0" i="1" dirty="0">
                <a:solidFill>
                  <a:schemeClr val="tx1"/>
                </a:solidFill>
              </a:rPr>
              <a:t>. 5). </a:t>
            </a:r>
            <a:endParaRPr lang="ru-RU" sz="12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b="1" i="1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chemeClr val="tx1"/>
                </a:solidFill>
              </a:rPr>
              <a:t>обеспечение психолого-педагогической поддержки семьи и повышение компетентности родителей (законных представителей) в вопросах развития и образования, охраны и укрепления здоровья детей</a:t>
            </a:r>
          </a:p>
          <a:p>
            <a:r>
              <a:rPr lang="ru-RU" sz="1600" b="1" i="1" dirty="0">
                <a:solidFill>
                  <a:schemeClr val="tx1"/>
                </a:solidFill>
              </a:rPr>
              <a:t>      </a:t>
            </a:r>
            <a:r>
              <a:rPr lang="ru-RU" sz="1600" b="0" i="1" dirty="0">
                <a:solidFill>
                  <a:schemeClr val="tx1"/>
                </a:solidFill>
              </a:rPr>
              <a:t>(раздел I, п. 1.6., </a:t>
            </a:r>
            <a:r>
              <a:rPr lang="ru-RU" sz="1600" b="0" i="1" dirty="0" err="1">
                <a:solidFill>
                  <a:schemeClr val="tx1"/>
                </a:solidFill>
              </a:rPr>
              <a:t>пп</a:t>
            </a:r>
            <a:r>
              <a:rPr lang="ru-RU" sz="1600" b="0" i="1" dirty="0">
                <a:solidFill>
                  <a:schemeClr val="tx1"/>
                </a:solidFill>
              </a:rPr>
              <a:t>. 9).</a:t>
            </a:r>
            <a:endParaRPr lang="ru-RU" sz="1600" dirty="0">
              <a:solidFill>
                <a:schemeClr val="tx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1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EAC27C-6113-4427-BDF9-E20502ABD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6" r="-2" b="19456"/>
          <a:stretch/>
        </p:blipFill>
        <p:spPr>
          <a:xfrm>
            <a:off x="3242695" y="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ED069-209F-447A-B693-C9D1E40EAB40}"/>
              </a:ext>
            </a:extLst>
          </p:cNvPr>
          <p:cNvSpPr txBox="1"/>
          <p:nvPr/>
        </p:nvSpPr>
        <p:spPr>
          <a:xfrm>
            <a:off x="199292" y="1872343"/>
            <a:ext cx="4184022" cy="2386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Школы осознанных родителей как ранняя профилактика семейного неблагополучия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10930-DA93-4C4E-B8C9-91F78CAF95D7}"/>
              </a:ext>
            </a:extLst>
          </p:cNvPr>
          <p:cNvSpPr txBox="1"/>
          <p:nvPr/>
        </p:nvSpPr>
        <p:spPr>
          <a:xfrm>
            <a:off x="199292" y="3818884"/>
            <a:ext cx="3762238" cy="16820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800" b="1" dirty="0"/>
              <a:t>Диана Машкова,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800" b="1" dirty="0"/>
              <a:t>АНО «Азбука семьи»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44A639B-80BF-48B7-A41A-89800C8AF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2" y="362077"/>
            <a:ext cx="819821" cy="8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0" y="0"/>
            <a:ext cx="4167188" cy="6858000"/>
          </a:xfrm>
          <a:custGeom>
            <a:avLst/>
            <a:gdLst>
              <a:gd name="G0" fmla="*/ 1 0 51712"/>
              <a:gd name="G1" fmla="*/ G0 38503 1"/>
              <a:gd name="G2" fmla="*/ G1 1 38503"/>
              <a:gd name="G3" fmla="*/ 1 0 51712"/>
              <a:gd name="G4" fmla="*/ G3 42256 1"/>
              <a:gd name="G5" fmla="*/ G4 1 42256"/>
              <a:gd name="G6" fmla="*/ 31326 38503 1"/>
              <a:gd name="G7" fmla="*/ G6 1 38503"/>
              <a:gd name="G8" fmla="*/ 1 0 51712"/>
              <a:gd name="G9" fmla="*/ G8 42256 1"/>
              <a:gd name="G10" fmla="*/ G9 1 42256"/>
              <a:gd name="G11" fmla="*/ 28507 38503 1"/>
              <a:gd name="G12" fmla="*/ G11 1 38503"/>
              <a:gd name="G13" fmla="*/ 16686 42256 1"/>
              <a:gd name="G14" fmla="*/ G13 1 42256"/>
              <a:gd name="G15" fmla="*/ 38503 38503 1"/>
              <a:gd name="G16" fmla="*/ G15 1 38503"/>
              <a:gd name="G17" fmla="*/ 21128 42256 1"/>
              <a:gd name="G18" fmla="*/ G17 1 42256"/>
              <a:gd name="G19" fmla="*/ 28507 38503 1"/>
              <a:gd name="G20" fmla="*/ G19 1 38503"/>
              <a:gd name="G21" fmla="*/ 25571 42256 1"/>
              <a:gd name="G22" fmla="*/ G21 1 42256"/>
              <a:gd name="G23" fmla="*/ 31326 38503 1"/>
              <a:gd name="G24" fmla="*/ G23 1 38503"/>
              <a:gd name="G25" fmla="*/ 42256 42256 1"/>
              <a:gd name="G26" fmla="*/ G25 1 42256"/>
              <a:gd name="G27" fmla="*/ 1 0 51712"/>
              <a:gd name="G28" fmla="*/ G27 38503 1"/>
              <a:gd name="G29" fmla="*/ G28 1 38503"/>
              <a:gd name="G30" fmla="*/ 42256 42256 1"/>
              <a:gd name="G31" fmla="*/ G30 1 42256"/>
              <a:gd name="G32" fmla="+- 38503 0 0"/>
              <a:gd name="G33" fmla="+- 42256 0 0"/>
              <a:gd name="T0" fmla="*/ 0 w 4167271"/>
              <a:gd name="T1" fmla="*/ 0 h 6858000"/>
              <a:gd name="T2" fmla="*/ 2259550 w 4167271"/>
              <a:gd name="T3" fmla="*/ 0 h 6858000"/>
              <a:gd name="T4" fmla="*/ 2387803 w 4167271"/>
              <a:gd name="T5" fmla="*/ 82222 h 6858000"/>
              <a:gd name="T6" fmla="*/ 4167271 w 4167271"/>
              <a:gd name="T7" fmla="*/ 3429000 h 6858000"/>
              <a:gd name="T8" fmla="*/ 2387803 w 4167271"/>
              <a:gd name="T9" fmla="*/ 6775779 h 6858000"/>
              <a:gd name="T10" fmla="*/ 2259550 w 4167271"/>
              <a:gd name="T11" fmla="*/ 6858000 h 6858000"/>
              <a:gd name="T12" fmla="*/ 0 w 4167271"/>
              <a:gd name="T13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44824"/>
            <a:ext cx="4029149" cy="2685901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br>
              <a:rPr lang="ru-RU" altLang="ru-RU" b="1" dirty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ru-RU" altLang="ru-RU" b="1" dirty="0">
                <a:solidFill>
                  <a:schemeClr val="bg1"/>
                </a:solidFill>
                <a:latin typeface="Calibri Light" panose="020F0302020204030204" pitchFamily="34" charset="0"/>
              </a:rPr>
              <a:t>АНО «Азбука семьи»</a:t>
            </a:r>
            <a:endParaRPr lang="en-US" altLang="ru-RU" sz="4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148" name="Arc 4"/>
          <p:cNvSpPr>
            <a:spLocks/>
          </p:cNvSpPr>
          <p:nvPr/>
        </p:nvSpPr>
        <p:spPr bwMode="auto">
          <a:xfrm flipV="1">
            <a:off x="9696450" y="4005263"/>
            <a:ext cx="2282825" cy="2643187"/>
          </a:xfrm>
          <a:custGeom>
            <a:avLst/>
            <a:gdLst>
              <a:gd name="T0" fmla="*/ 0 w 21600"/>
              <a:gd name="T1" fmla="*/ 0 h 21600"/>
              <a:gd name="T2" fmla="*/ 2282850 w 21600"/>
              <a:gd name="T3" fmla="*/ 2642890 h 21600"/>
              <a:gd name="T4" fmla="*/ 0 w 21600"/>
              <a:gd name="T5" fmla="*/ 26428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127080" cap="rnd">
            <a:solidFill>
              <a:srgbClr val="FFC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240306" y="399495"/>
            <a:ext cx="8281376" cy="664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ru-RU" altLang="ru-RU" sz="3200" b="1" dirty="0">
                <a:solidFill>
                  <a:srgbClr val="ED7D31"/>
                </a:solidFill>
                <a:latin typeface="Calibri" panose="020F0502020204030204" pitchFamily="34" charset="0"/>
              </a:rPr>
              <a:t> АНО «Азбука семьи»</a:t>
            </a:r>
          </a:p>
          <a:p>
            <a:pPr eaLnBrk="1" hangingPunct="1">
              <a:lnSpc>
                <a:spcPct val="100000"/>
              </a:lnSpc>
            </a:pPr>
            <a:endParaRPr lang="ru-RU" altLang="ru-RU" sz="3200" dirty="0">
              <a:solidFill>
                <a:srgbClr val="ED7D3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ru-RU" altLang="ru-RU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Цели:</a:t>
            </a:r>
          </a:p>
          <a:p>
            <a:pPr>
              <a:lnSpc>
                <a:spcPct val="100000"/>
              </a:lnSpc>
            </a:pPr>
            <a:r>
              <a:rPr lang="ru-RU" altLang="ru-RU" sz="2800" b="1" dirty="0">
                <a:latin typeface="Calibri" panose="020F0502020204030204" pitchFamily="34" charset="0"/>
              </a:rPr>
              <a:t>Развитие родительской осознанности 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800" b="1" dirty="0">
                <a:latin typeface="Calibri" panose="020F0502020204030204" pitchFamily="34" charset="0"/>
              </a:rPr>
              <a:t>Ранняя профилактика семейного неблагополучия</a:t>
            </a:r>
          </a:p>
          <a:p>
            <a:pPr eaLnBrk="1" hangingPunct="1">
              <a:lnSpc>
                <a:spcPct val="100000"/>
              </a:lnSpc>
            </a:pPr>
            <a:endParaRPr lang="ru-RU" altLang="ru-RU" sz="28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ru-RU" altLang="ru-RU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Задачи: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800" b="1" dirty="0">
                <a:latin typeface="Calibri" panose="020F0502020204030204" pitchFamily="34" charset="0"/>
              </a:rPr>
              <a:t>Бесплатные школы осознанных родителей 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800" b="1" dirty="0">
                <a:latin typeface="Calibri" panose="020F0502020204030204" pitchFamily="34" charset="0"/>
              </a:rPr>
              <a:t>Осознанное </a:t>
            </a:r>
            <a:r>
              <a:rPr lang="ru-RU" altLang="ru-RU" sz="2800" b="1" dirty="0" err="1">
                <a:latin typeface="Calibri" panose="020F0502020204030204" pitchFamily="34" charset="0"/>
              </a:rPr>
              <a:t>родительство</a:t>
            </a:r>
            <a:r>
              <a:rPr lang="ru-RU" altLang="ru-RU" sz="2800" b="1" dirty="0">
                <a:latin typeface="Calibri" panose="020F0502020204030204" pitchFamily="34" charset="0"/>
              </a:rPr>
              <a:t> в </a:t>
            </a:r>
            <a:r>
              <a:rPr lang="ru-RU" altLang="ru-RU" sz="2800" b="1" dirty="0" err="1">
                <a:latin typeface="Calibri" panose="020F0502020204030204" pitchFamily="34" charset="0"/>
              </a:rPr>
              <a:t>дет.садах</a:t>
            </a:r>
            <a:r>
              <a:rPr lang="ru-RU" altLang="ru-RU" sz="2800" b="1" dirty="0">
                <a:latin typeface="Calibri" panose="020F0502020204030204" pitchFamily="34" charset="0"/>
              </a:rPr>
              <a:t> и школах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2800" b="1" dirty="0">
                <a:latin typeface="Calibri" panose="020F0502020204030204" pitchFamily="34" charset="0"/>
              </a:rPr>
              <a:t>Социальное влияние (книги, масс-медиа)</a:t>
            </a:r>
          </a:p>
          <a:p>
            <a:pPr eaLnBrk="1" hangingPunct="1">
              <a:lnSpc>
                <a:spcPct val="100000"/>
              </a:lnSpc>
            </a:pPr>
            <a:endParaRPr lang="ru-RU" altLang="ru-RU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ru-RU" altLang="ru-RU" b="1" dirty="0">
                <a:latin typeface="Calibri" panose="020F0502020204030204" pitchFamily="34" charset="0"/>
              </a:rPr>
              <a:t>«Быть родителем трудно, мамам и папам нужна поддержка общества»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«Лучшая помощь ребенку – это помощь его семье»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«Первые 1000 дней жизни ребенка закладывают фундамент будущего»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«Надежная привязанность и позитивное воспитание – основы развития»</a:t>
            </a:r>
          </a:p>
          <a:p>
            <a:pPr eaLnBrk="1" hangingPunct="1">
              <a:lnSpc>
                <a:spcPct val="100000"/>
              </a:lnSpc>
            </a:pPr>
            <a:endParaRPr lang="ru-RU" altLang="ru-RU" sz="2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ru-RU" altLang="ru-RU" sz="2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163" y="268288"/>
            <a:ext cx="8191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858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C9BC5-2098-C517-552F-2AC7EA26E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39" y="2501679"/>
            <a:ext cx="5774057" cy="4088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5A92E-7EA3-D813-6AE3-B951069598E5}"/>
              </a:ext>
            </a:extLst>
          </p:cNvPr>
          <p:cNvSpPr txBox="1"/>
          <p:nvPr/>
        </p:nvSpPr>
        <p:spPr>
          <a:xfrm>
            <a:off x="4399799" y="149707"/>
            <a:ext cx="69031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/>
                </a:solidFill>
              </a:rPr>
              <a:t>Обучение Лидеров ШОР </a:t>
            </a:r>
          </a:p>
          <a:p>
            <a:r>
              <a:rPr lang="ru-RU" b="1" dirty="0">
                <a:solidFill>
                  <a:schemeClr val="accent2"/>
                </a:solidFill>
              </a:rPr>
              <a:t>психологов, педагогов, </a:t>
            </a:r>
            <a:r>
              <a:rPr lang="ru-RU" b="1" dirty="0" err="1">
                <a:solidFill>
                  <a:schemeClr val="accent2"/>
                </a:solidFill>
              </a:rPr>
              <a:t>соц.работников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Запись на </a:t>
            </a:r>
            <a:r>
              <a:rPr lang="en-US" sz="2000" b="1" dirty="0">
                <a:solidFill>
                  <a:srgbClr val="0070C0"/>
                </a:solidFill>
                <a:hlinkClick r:id="rId3"/>
              </a:rPr>
              <a:t>www.azbukasemi.ru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в разделе Лидерам ШОР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7253F0E-ADD2-0FF6-742C-83421EE7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167188" cy="6858000"/>
          </a:xfrm>
          <a:custGeom>
            <a:avLst/>
            <a:gdLst>
              <a:gd name="G0" fmla="*/ 1 0 51712"/>
              <a:gd name="G1" fmla="*/ G0 38503 1"/>
              <a:gd name="G2" fmla="*/ G1 1 38503"/>
              <a:gd name="G3" fmla="*/ 1 0 51712"/>
              <a:gd name="G4" fmla="*/ G3 42256 1"/>
              <a:gd name="G5" fmla="*/ G4 1 42256"/>
              <a:gd name="G6" fmla="*/ 31326 38503 1"/>
              <a:gd name="G7" fmla="*/ G6 1 38503"/>
              <a:gd name="G8" fmla="*/ 1 0 51712"/>
              <a:gd name="G9" fmla="*/ G8 42256 1"/>
              <a:gd name="G10" fmla="*/ G9 1 42256"/>
              <a:gd name="G11" fmla="*/ 28507 38503 1"/>
              <a:gd name="G12" fmla="*/ G11 1 38503"/>
              <a:gd name="G13" fmla="*/ 16686 42256 1"/>
              <a:gd name="G14" fmla="*/ G13 1 42256"/>
              <a:gd name="G15" fmla="*/ 38503 38503 1"/>
              <a:gd name="G16" fmla="*/ G15 1 38503"/>
              <a:gd name="G17" fmla="*/ 21128 42256 1"/>
              <a:gd name="G18" fmla="*/ G17 1 42256"/>
              <a:gd name="G19" fmla="*/ 28507 38503 1"/>
              <a:gd name="G20" fmla="*/ G19 1 38503"/>
              <a:gd name="G21" fmla="*/ 25571 42256 1"/>
              <a:gd name="G22" fmla="*/ G21 1 42256"/>
              <a:gd name="G23" fmla="*/ 31326 38503 1"/>
              <a:gd name="G24" fmla="*/ G23 1 38503"/>
              <a:gd name="G25" fmla="*/ 42256 42256 1"/>
              <a:gd name="G26" fmla="*/ G25 1 42256"/>
              <a:gd name="G27" fmla="*/ 1 0 51712"/>
              <a:gd name="G28" fmla="*/ G27 38503 1"/>
              <a:gd name="G29" fmla="*/ G28 1 38503"/>
              <a:gd name="G30" fmla="*/ 42256 42256 1"/>
              <a:gd name="G31" fmla="*/ G30 1 42256"/>
              <a:gd name="G32" fmla="+- 38503 0 0"/>
              <a:gd name="G33" fmla="+- 42256 0 0"/>
              <a:gd name="T0" fmla="*/ 0 w 4167271"/>
              <a:gd name="T1" fmla="*/ 0 h 6858000"/>
              <a:gd name="T2" fmla="*/ 2259550 w 4167271"/>
              <a:gd name="T3" fmla="*/ 0 h 6858000"/>
              <a:gd name="T4" fmla="*/ 2387803 w 4167271"/>
              <a:gd name="T5" fmla="*/ 82222 h 6858000"/>
              <a:gd name="T6" fmla="*/ 4167271 w 4167271"/>
              <a:gd name="T7" fmla="*/ 3429000 h 6858000"/>
              <a:gd name="T8" fmla="*/ 2387803 w 4167271"/>
              <a:gd name="T9" fmla="*/ 6775779 h 6858000"/>
              <a:gd name="T10" fmla="*/ 2259550 w 4167271"/>
              <a:gd name="T11" fmla="*/ 6858000 h 6858000"/>
              <a:gd name="T12" fmla="*/ 0 w 4167271"/>
              <a:gd name="T13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ru-RU" sz="4000" b="1" dirty="0">
                <a:solidFill>
                  <a:srgbClr val="FFFFFF"/>
                </a:solidFill>
              </a:rPr>
              <a:t>Бесплатные </a:t>
            </a:r>
          </a:p>
          <a:p>
            <a:r>
              <a:rPr lang="ru-RU" sz="4000" b="1" dirty="0">
                <a:solidFill>
                  <a:srgbClr val="FFFFFF"/>
                </a:solidFill>
              </a:rPr>
              <a:t>школы</a:t>
            </a:r>
          </a:p>
          <a:p>
            <a:r>
              <a:rPr lang="ru-RU" sz="4000" b="1" dirty="0">
                <a:solidFill>
                  <a:srgbClr val="FFFFFF"/>
                </a:solidFill>
              </a:rPr>
              <a:t>осознанных</a:t>
            </a:r>
          </a:p>
          <a:p>
            <a:r>
              <a:rPr lang="ru-RU" sz="4000" b="1" dirty="0">
                <a:solidFill>
                  <a:srgbClr val="FFFFFF"/>
                </a:solidFill>
              </a:rPr>
              <a:t>родителей</a:t>
            </a:r>
            <a:endParaRPr lang="ru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AE8B3-4C5C-3FF7-B4CF-FDD7B3789D04}"/>
              </a:ext>
            </a:extLst>
          </p:cNvPr>
          <p:cNvSpPr txBox="1"/>
          <p:nvPr/>
        </p:nvSpPr>
        <p:spPr>
          <a:xfrm>
            <a:off x="4399799" y="1539631"/>
            <a:ext cx="64241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доступ к 30 видео лекциям</a:t>
            </a:r>
            <a:endParaRPr lang="ru-RU" sz="16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15 онлайн-семинаров с педагогами и психологами, авторами программы</a:t>
            </a:r>
            <a:endParaRPr lang="ru-RU" sz="1600" b="1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B31F8C75-841E-1C4F-FC80-C7546AEB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163" y="268288"/>
            <a:ext cx="8191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0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5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: Shape 15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2C8C8-C64E-4997-9D89-D0597E42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" y="1153572"/>
            <a:ext cx="3973867" cy="4461163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FFFF"/>
                </a:solidFill>
              </a:rPr>
              <a:t>Азбука счастливой семьи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166" name="Arc 15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70830-4A66-42E6-85B7-D23358120C59}"/>
              </a:ext>
            </a:extLst>
          </p:cNvPr>
          <p:cNvSpPr txBox="1"/>
          <p:nvPr/>
        </p:nvSpPr>
        <p:spPr>
          <a:xfrm>
            <a:off x="4262451" y="0"/>
            <a:ext cx="802472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accent2"/>
              </a:solidFill>
            </a:endParaRPr>
          </a:p>
          <a:p>
            <a:r>
              <a:rPr lang="ru-RU" sz="3200" b="1" dirty="0">
                <a:solidFill>
                  <a:schemeClr val="accent2"/>
                </a:solidFill>
              </a:rPr>
              <a:t>Программа «Азбука счастливой семьи»</a:t>
            </a:r>
          </a:p>
          <a:p>
            <a:r>
              <a:rPr lang="ru-RU" sz="3200" b="1" dirty="0">
                <a:solidFill>
                  <a:schemeClr val="accent2"/>
                </a:solidFill>
                <a:hlinkClick r:id="rId2"/>
              </a:rPr>
              <a:t>www.azbukasemi.ru</a:t>
            </a:r>
            <a:endParaRPr lang="ru-RU" sz="3200" b="1" dirty="0">
              <a:solidFill>
                <a:schemeClr val="accent2"/>
              </a:solidFill>
            </a:endParaRPr>
          </a:p>
          <a:p>
            <a:endParaRPr lang="ru-RU" sz="2400" b="1" dirty="0"/>
          </a:p>
          <a:p>
            <a:r>
              <a:rPr lang="ru-RU" sz="3200" b="1" dirty="0">
                <a:solidFill>
                  <a:schemeClr val="accent2"/>
                </a:solidFill>
              </a:rPr>
              <a:t>Развитие родительской осознанности</a:t>
            </a:r>
          </a:p>
          <a:p>
            <a:r>
              <a:rPr lang="ru-RU" sz="3200" b="1" dirty="0"/>
              <a:t>30 уроков: 5 частей по 6 уроков</a:t>
            </a:r>
          </a:p>
          <a:p>
            <a:r>
              <a:rPr lang="ru-RU" altLang="ru-RU" sz="2400" b="1" dirty="0">
                <a:solidFill>
                  <a:schemeClr val="accent2"/>
                </a:solidFill>
                <a:latin typeface="Calibri" panose="020F0502020204030204" pitchFamily="34" charset="0"/>
              </a:rPr>
              <a:t>Анкетирование «на входе» в ШОР и «на выходе»</a:t>
            </a:r>
          </a:p>
          <a:p>
            <a:endParaRPr lang="ru-RU" altLang="ru-RU" sz="2400" b="1" dirty="0">
              <a:solidFill>
                <a:srgbClr val="ED7D31"/>
              </a:solidFill>
              <a:latin typeface="Calibri" panose="020F0502020204030204" pitchFamily="34" charset="0"/>
            </a:endParaRPr>
          </a:p>
          <a:p>
            <a:r>
              <a:rPr lang="ru-RU" altLang="ru-RU" sz="2400" b="1" dirty="0">
                <a:solidFill>
                  <a:srgbClr val="ED7D31"/>
                </a:solidFill>
                <a:latin typeface="Calibri" panose="020F0502020204030204" pitchFamily="34" charset="0"/>
              </a:rPr>
              <a:t>Блоки программы:</a:t>
            </a:r>
            <a:endParaRPr lang="ru-RU" altLang="ru-RU" sz="2400" b="1" dirty="0">
              <a:solidFill>
                <a:srgbClr val="FFA5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alibri" panose="020F0502020204030204" pitchFamily="34" charset="0"/>
              </a:rPr>
              <a:t>Семейная система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alibri" panose="020F0502020204030204" pitchFamily="34" charset="0"/>
              </a:rPr>
              <a:t>Привязанность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alibri" panose="020F0502020204030204" pitchFamily="34" charset="0"/>
              </a:rPr>
              <a:t>Детские психологические травмы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alibri" panose="020F0502020204030204" pitchFamily="34" charset="0"/>
              </a:rPr>
              <a:t>Трудное поведение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alibri" panose="020F0502020204030204" pitchFamily="34" charset="0"/>
              </a:rPr>
              <a:t>Взросление и сепарация детей</a:t>
            </a:r>
          </a:p>
          <a:p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46" y="3251053"/>
            <a:ext cx="2484272" cy="35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8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0AC307-17EE-E10A-51DF-BB5A62F7FDAA}"/>
              </a:ext>
            </a:extLst>
          </p:cNvPr>
          <p:cNvSpPr/>
          <p:nvPr/>
        </p:nvSpPr>
        <p:spPr>
          <a:xfrm>
            <a:off x="2286001" y="308797"/>
            <a:ext cx="7102548" cy="5678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Родители испытывают трудности в воспитании детей и во внутренних отношениях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(угроза неблагополучия)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A8C79E-E7A1-D247-4A14-86DAB42B1900}"/>
              </a:ext>
            </a:extLst>
          </p:cNvPr>
          <p:cNvSpPr/>
          <p:nvPr/>
        </p:nvSpPr>
        <p:spPr>
          <a:xfrm>
            <a:off x="439480" y="1360504"/>
            <a:ext cx="3183562" cy="819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Отсутствие базовых знаний из области семейной и детской психологии, низкий уровень родительской компетенции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B8C4CD-EA02-CA64-FE56-171FD1B11184}"/>
              </a:ext>
            </a:extLst>
          </p:cNvPr>
          <p:cNvSpPr/>
          <p:nvPr/>
        </p:nvSpPr>
        <p:spPr>
          <a:xfrm>
            <a:off x="3935817" y="1372906"/>
            <a:ext cx="2124739" cy="819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Дефицит личных ресурсов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DF1A92-E38A-EB53-9F57-4549C3261AC2}"/>
              </a:ext>
            </a:extLst>
          </p:cNvPr>
          <p:cNvSpPr/>
          <p:nvPr/>
        </p:nvSpPr>
        <p:spPr>
          <a:xfrm>
            <a:off x="6373332" y="1356335"/>
            <a:ext cx="2647507" cy="8365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Стереотипы воспитания, усвоенные с детства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05F14A-14DB-9F8A-CD51-2D4FD321EA7C}"/>
              </a:ext>
            </a:extLst>
          </p:cNvPr>
          <p:cNvSpPr/>
          <p:nvPr/>
        </p:nvSpPr>
        <p:spPr>
          <a:xfrm>
            <a:off x="9388549" y="1356335"/>
            <a:ext cx="2454346" cy="8241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Личный негативный детский опыт родителей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681322-37EF-716B-DE84-CC14E3421836}"/>
              </a:ext>
            </a:extLst>
          </p:cNvPr>
          <p:cNvSpPr txBox="1"/>
          <p:nvPr/>
        </p:nvSpPr>
        <p:spPr>
          <a:xfrm>
            <a:off x="3038962" y="980755"/>
            <a:ext cx="5204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rgbClr val="C00000"/>
                </a:solidFill>
              </a:rPr>
              <a:t>Почему родители испытывают трудности?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45CE2E-65EF-1538-6FB4-8FC9E1F0C148}"/>
              </a:ext>
            </a:extLst>
          </p:cNvPr>
          <p:cNvSpPr/>
          <p:nvPr/>
        </p:nvSpPr>
        <p:spPr>
          <a:xfrm>
            <a:off x="415556" y="2678514"/>
            <a:ext cx="2647507" cy="1004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Передаём знания из области семейной и детской психологии, усиление компетенции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387D93-4F4D-F476-3D6E-981BD3129E2B}"/>
              </a:ext>
            </a:extLst>
          </p:cNvPr>
          <p:cNvSpPr/>
          <p:nvPr/>
        </p:nvSpPr>
        <p:spPr>
          <a:xfrm>
            <a:off x="3381539" y="2677885"/>
            <a:ext cx="2424722" cy="1004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Создаём культуру взаимопомощи семей с детьми, прививаем навык заботы о себе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80C25C4-F5AC-D561-CB02-2ABD30151B01}"/>
              </a:ext>
            </a:extLst>
          </p:cNvPr>
          <p:cNvSpPr/>
          <p:nvPr/>
        </p:nvSpPr>
        <p:spPr>
          <a:xfrm>
            <a:off x="6006757" y="2683645"/>
            <a:ext cx="2605863" cy="1004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Обращаемся к детскому опыту родителей и анализируем его с точки зрения позитивного или негативного влияния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8A7EB0-2043-06F0-0E62-971F06F6D02E}"/>
              </a:ext>
            </a:extLst>
          </p:cNvPr>
          <p:cNvSpPr/>
          <p:nvPr/>
        </p:nvSpPr>
        <p:spPr>
          <a:xfrm>
            <a:off x="8847177" y="2669110"/>
            <a:ext cx="3020534" cy="1013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Работаем над преодолением последствий детского негативного опыта, в том числе в формате индивидуальных консультаций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B4481-A2EC-A071-5000-59C2D7406E3F}"/>
              </a:ext>
            </a:extLst>
          </p:cNvPr>
          <p:cNvSpPr txBox="1"/>
          <p:nvPr/>
        </p:nvSpPr>
        <p:spPr>
          <a:xfrm>
            <a:off x="2308861" y="2285747"/>
            <a:ext cx="6418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rgbClr val="C00000"/>
                </a:solidFill>
              </a:rPr>
              <a:t>Направления работы в Школах осознанных родителей (ШОР)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DADB9-3009-53E0-8EC7-EFBFDDD377DC}"/>
              </a:ext>
            </a:extLst>
          </p:cNvPr>
          <p:cNvSpPr txBox="1"/>
          <p:nvPr/>
        </p:nvSpPr>
        <p:spPr>
          <a:xfrm>
            <a:off x="3326220" y="3807173"/>
            <a:ext cx="5022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rgbClr val="C00000"/>
                </a:solidFill>
              </a:rPr>
              <a:t>К каким социальным изменениям ведёт?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9A2881-9225-7A89-7BCC-8BEA194AEB50}"/>
              </a:ext>
            </a:extLst>
          </p:cNvPr>
          <p:cNvSpPr/>
          <p:nvPr/>
        </p:nvSpPr>
        <p:spPr>
          <a:xfrm>
            <a:off x="415556" y="4210334"/>
            <a:ext cx="2647507" cy="1118404"/>
          </a:xfrm>
          <a:prstGeom prst="rect">
            <a:avLst/>
          </a:prstGeom>
          <a:solidFill>
            <a:srgbClr val="FFD9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Увеличение числа родителей, обладающих необходимыми знаниями и компетенциями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65EE3C0-AC60-3BD5-BCF8-DD8FC9EBBE6E}"/>
              </a:ext>
            </a:extLst>
          </p:cNvPr>
          <p:cNvSpPr/>
          <p:nvPr/>
        </p:nvSpPr>
        <p:spPr>
          <a:xfrm>
            <a:off x="3326220" y="4210195"/>
            <a:ext cx="2170820" cy="1118404"/>
          </a:xfrm>
          <a:prstGeom prst="rect">
            <a:avLst/>
          </a:prstGeom>
          <a:solidFill>
            <a:srgbClr val="FFD9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Увеличение числа семей, помогающими друг другу и поддерживающих морально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31AB74E-760E-8006-1D72-692ADAEDA5B9}"/>
              </a:ext>
            </a:extLst>
          </p:cNvPr>
          <p:cNvSpPr/>
          <p:nvPr/>
        </p:nvSpPr>
        <p:spPr>
          <a:xfrm>
            <a:off x="5847221" y="4210195"/>
            <a:ext cx="3020534" cy="1118404"/>
          </a:xfrm>
          <a:prstGeom prst="rect">
            <a:avLst/>
          </a:prstGeom>
          <a:solidFill>
            <a:srgbClr val="FFD9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Увеличение числа родителей, владеющих позитивными инструментами воспитания и способных отказаться от негативных навыков, полученных в наследство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62F3285-C00F-7C89-EB81-AD03F1212EB2}"/>
              </a:ext>
            </a:extLst>
          </p:cNvPr>
          <p:cNvSpPr/>
          <p:nvPr/>
        </p:nvSpPr>
        <p:spPr>
          <a:xfrm>
            <a:off x="9195388" y="4224375"/>
            <a:ext cx="2647507" cy="1104224"/>
          </a:xfrm>
          <a:prstGeom prst="rect">
            <a:avLst/>
          </a:prstGeom>
          <a:solidFill>
            <a:srgbClr val="FFD9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Снижение числа родителей, применяющих насильственные методы воспитания по отношению к детям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ADE67BB-E6C5-E15E-E2B6-E480D24B3500}"/>
              </a:ext>
            </a:extLst>
          </p:cNvPr>
          <p:cNvSpPr/>
          <p:nvPr/>
        </p:nvSpPr>
        <p:spPr>
          <a:xfrm>
            <a:off x="1710070" y="5584918"/>
            <a:ext cx="8771860" cy="446568"/>
          </a:xfrm>
          <a:prstGeom prst="rect">
            <a:avLst/>
          </a:prstGeom>
          <a:solidFill>
            <a:srgbClr val="EC9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</a:rPr>
              <a:t>Рост осознанности как основы благополучия родителей </a:t>
            </a:r>
          </a:p>
          <a:p>
            <a:pPr algn="ctr"/>
            <a:r>
              <a:rPr lang="ru-RU" sz="1600" i="1" dirty="0">
                <a:solidFill>
                  <a:schemeClr val="tx1"/>
                </a:solidFill>
              </a:rPr>
              <a:t>(снижение числа разводов, отказов от детей, рисков жестокого обращения в семье)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3479302-5211-4AD5-EAB3-63FA73DD64AE}"/>
              </a:ext>
            </a:extLst>
          </p:cNvPr>
          <p:cNvSpPr/>
          <p:nvPr/>
        </p:nvSpPr>
        <p:spPr>
          <a:xfrm>
            <a:off x="1710070" y="6325919"/>
            <a:ext cx="8771860" cy="446568"/>
          </a:xfrm>
          <a:prstGeom prst="rect">
            <a:avLst/>
          </a:prstGeom>
          <a:solidFill>
            <a:srgbClr val="EC9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</a:rPr>
              <a:t>Рост безопасности и субъективного благополучия ребёнка</a:t>
            </a:r>
            <a:endParaRPr lang="ru-RU" sz="1600" i="1" dirty="0">
              <a:solidFill>
                <a:schemeClr val="tx1"/>
              </a:solidFill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316ADBFF-93EA-3862-4822-F08855931431}"/>
              </a:ext>
            </a:extLst>
          </p:cNvPr>
          <p:cNvSpPr/>
          <p:nvPr/>
        </p:nvSpPr>
        <p:spPr>
          <a:xfrm>
            <a:off x="5725775" y="6038281"/>
            <a:ext cx="669561" cy="294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70CF025-C92E-CD51-EB49-B7DDAC2D50E2}"/>
              </a:ext>
            </a:extLst>
          </p:cNvPr>
          <p:cNvCxnSpPr>
            <a:cxnSpLocks/>
          </p:cNvCxnSpPr>
          <p:nvPr/>
        </p:nvCxnSpPr>
        <p:spPr>
          <a:xfrm flipH="1">
            <a:off x="2103472" y="876669"/>
            <a:ext cx="799216" cy="477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2E91CD0-470D-0E61-73F1-AA1C084D4E27}"/>
              </a:ext>
            </a:extLst>
          </p:cNvPr>
          <p:cNvCxnSpPr>
            <a:cxnSpLocks/>
          </p:cNvCxnSpPr>
          <p:nvPr/>
        </p:nvCxnSpPr>
        <p:spPr>
          <a:xfrm flipH="1">
            <a:off x="4998186" y="876669"/>
            <a:ext cx="179870" cy="477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8B6BE1A-0A09-10F0-E8A6-4BAA097478B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7093686" y="876669"/>
            <a:ext cx="603400" cy="479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87B44F55-292D-D7C6-8583-7E7EF4665AD5}"/>
              </a:ext>
            </a:extLst>
          </p:cNvPr>
          <p:cNvCxnSpPr>
            <a:cxnSpLocks/>
          </p:cNvCxnSpPr>
          <p:nvPr/>
        </p:nvCxnSpPr>
        <p:spPr>
          <a:xfrm>
            <a:off x="8727737" y="869874"/>
            <a:ext cx="1266868" cy="479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8DE61CA8-1538-A8A2-9D3D-7BC4E67D4F8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735762" y="2180474"/>
            <a:ext cx="3548" cy="498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20C90EBE-E1B2-D6CF-B2E3-B325F13A0C86}"/>
              </a:ext>
            </a:extLst>
          </p:cNvPr>
          <p:cNvCxnSpPr>
            <a:cxnSpLocks/>
          </p:cNvCxnSpPr>
          <p:nvPr/>
        </p:nvCxnSpPr>
        <p:spPr>
          <a:xfrm>
            <a:off x="4773128" y="2192876"/>
            <a:ext cx="0" cy="47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84BE3626-5C2A-4BDA-DEC8-D4ED049B6795}"/>
              </a:ext>
            </a:extLst>
          </p:cNvPr>
          <p:cNvCxnSpPr>
            <a:cxnSpLocks/>
          </p:cNvCxnSpPr>
          <p:nvPr/>
        </p:nvCxnSpPr>
        <p:spPr>
          <a:xfrm>
            <a:off x="7697085" y="2202767"/>
            <a:ext cx="0" cy="460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FFDFAC18-E449-701F-58EB-A8B1CDBB01E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0615722" y="2180474"/>
            <a:ext cx="0" cy="458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D584B551-029A-FC90-206A-63234CBFE427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>
            <a:off x="1739310" y="3683264"/>
            <a:ext cx="0" cy="527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DBB77667-B431-D765-DC52-926C0D270E72}"/>
              </a:ext>
            </a:extLst>
          </p:cNvPr>
          <p:cNvCxnSpPr>
            <a:cxnSpLocks/>
          </p:cNvCxnSpPr>
          <p:nvPr/>
        </p:nvCxnSpPr>
        <p:spPr>
          <a:xfrm>
            <a:off x="4415557" y="3715612"/>
            <a:ext cx="3548" cy="498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E7150DC9-764F-F74A-0A7A-D027DB5FEF5B}"/>
              </a:ext>
            </a:extLst>
          </p:cNvPr>
          <p:cNvCxnSpPr>
            <a:cxnSpLocks/>
          </p:cNvCxnSpPr>
          <p:nvPr/>
        </p:nvCxnSpPr>
        <p:spPr>
          <a:xfrm>
            <a:off x="7317655" y="3695555"/>
            <a:ext cx="3548" cy="498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55E1BA59-2218-E509-8848-858AFEE8110E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0519141" y="3682635"/>
            <a:ext cx="1" cy="541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3CD4C182-9DAA-F18B-5F26-7149A9111453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14842" y="5328599"/>
            <a:ext cx="795228" cy="479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BDF23F1A-9E51-BF76-142C-B70BAE58820E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10481930" y="5328599"/>
            <a:ext cx="873642" cy="479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0D1B3BA7-5C33-DBF6-DA39-3F3DA5D7415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411630" y="5328599"/>
            <a:ext cx="0" cy="239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8A89815A-DA2F-4578-190D-199F36A1D11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357488" y="5328599"/>
            <a:ext cx="0" cy="256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9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7941D0-7A7E-A59C-DC4A-20534EA22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692" y="269606"/>
            <a:ext cx="4576396" cy="27492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C7EE88-6F80-491B-5664-DCCD13B98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19" y="3525497"/>
            <a:ext cx="4242968" cy="3182226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CE63396-AFAB-81E7-9119-A882638A9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638" y="0"/>
            <a:ext cx="4167188" cy="6858000"/>
          </a:xfrm>
          <a:custGeom>
            <a:avLst/>
            <a:gdLst>
              <a:gd name="G0" fmla="*/ 1 0 51712"/>
              <a:gd name="G1" fmla="*/ G0 38503 1"/>
              <a:gd name="G2" fmla="*/ G1 1 38503"/>
              <a:gd name="G3" fmla="*/ 1 0 51712"/>
              <a:gd name="G4" fmla="*/ G3 42256 1"/>
              <a:gd name="G5" fmla="*/ G4 1 42256"/>
              <a:gd name="G6" fmla="*/ 31326 38503 1"/>
              <a:gd name="G7" fmla="*/ G6 1 38503"/>
              <a:gd name="G8" fmla="*/ 1 0 51712"/>
              <a:gd name="G9" fmla="*/ G8 42256 1"/>
              <a:gd name="G10" fmla="*/ G9 1 42256"/>
              <a:gd name="G11" fmla="*/ 28507 38503 1"/>
              <a:gd name="G12" fmla="*/ G11 1 38503"/>
              <a:gd name="G13" fmla="*/ 16686 42256 1"/>
              <a:gd name="G14" fmla="*/ G13 1 42256"/>
              <a:gd name="G15" fmla="*/ 38503 38503 1"/>
              <a:gd name="G16" fmla="*/ G15 1 38503"/>
              <a:gd name="G17" fmla="*/ 21128 42256 1"/>
              <a:gd name="G18" fmla="*/ G17 1 42256"/>
              <a:gd name="G19" fmla="*/ 28507 38503 1"/>
              <a:gd name="G20" fmla="*/ G19 1 38503"/>
              <a:gd name="G21" fmla="*/ 25571 42256 1"/>
              <a:gd name="G22" fmla="*/ G21 1 42256"/>
              <a:gd name="G23" fmla="*/ 31326 38503 1"/>
              <a:gd name="G24" fmla="*/ G23 1 38503"/>
              <a:gd name="G25" fmla="*/ 42256 42256 1"/>
              <a:gd name="G26" fmla="*/ G25 1 42256"/>
              <a:gd name="G27" fmla="*/ 1 0 51712"/>
              <a:gd name="G28" fmla="*/ G27 38503 1"/>
              <a:gd name="G29" fmla="*/ G28 1 38503"/>
              <a:gd name="G30" fmla="*/ 42256 42256 1"/>
              <a:gd name="G31" fmla="*/ G30 1 42256"/>
              <a:gd name="G32" fmla="+- 38503 0 0"/>
              <a:gd name="G33" fmla="+- 42256 0 0"/>
              <a:gd name="T0" fmla="*/ 0 w 4167271"/>
              <a:gd name="T1" fmla="*/ 0 h 6858000"/>
              <a:gd name="T2" fmla="*/ 2259550 w 4167271"/>
              <a:gd name="T3" fmla="*/ 0 h 6858000"/>
              <a:gd name="T4" fmla="*/ 2387803 w 4167271"/>
              <a:gd name="T5" fmla="*/ 82222 h 6858000"/>
              <a:gd name="T6" fmla="*/ 4167271 w 4167271"/>
              <a:gd name="T7" fmla="*/ 3429000 h 6858000"/>
              <a:gd name="T8" fmla="*/ 2387803 w 4167271"/>
              <a:gd name="T9" fmla="*/ 6775779 h 6858000"/>
              <a:gd name="T10" fmla="*/ 2259550 w 4167271"/>
              <a:gd name="T11" fmla="*/ 6858000 h 6858000"/>
              <a:gd name="T12" fmla="*/ 0 w 4167271"/>
              <a:gd name="T13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8157D-A83C-7258-CB81-3F9089D7C2E2}"/>
              </a:ext>
            </a:extLst>
          </p:cNvPr>
          <p:cNvSpPr txBox="1"/>
          <p:nvPr/>
        </p:nvSpPr>
        <p:spPr>
          <a:xfrm>
            <a:off x="370912" y="2019435"/>
            <a:ext cx="2967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400" b="1" dirty="0">
                <a:solidFill>
                  <a:schemeClr val="bg1"/>
                </a:solidFill>
                <a:latin typeface="Calibri Light" panose="020F0302020204030204" pitchFamily="34" charset="0"/>
              </a:rPr>
              <a:t>ШОР в Турочаке</a:t>
            </a:r>
          </a:p>
          <a:p>
            <a:r>
              <a:rPr lang="ru-RU" sz="4400" b="1" dirty="0">
                <a:solidFill>
                  <a:schemeClr val="bg1"/>
                </a:solidFill>
                <a:latin typeface="Calibri Light" panose="020F0302020204030204" pitchFamily="34" charset="0"/>
              </a:rPr>
              <a:t>2021-2022</a:t>
            </a:r>
            <a:endParaRPr lang="ru-RU" sz="4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C2C02C-1135-E509-C59B-8DC29FF38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7712"/>
          <a:stretch/>
        </p:blipFill>
        <p:spPr>
          <a:xfrm>
            <a:off x="4259524" y="1214789"/>
            <a:ext cx="2847661" cy="22142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7F13B6-93C3-5AA0-FAEE-50ED7A179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67" r="4667" b="10667"/>
          <a:stretch/>
        </p:blipFill>
        <p:spPr>
          <a:xfrm>
            <a:off x="4179703" y="3429000"/>
            <a:ext cx="3542362" cy="27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0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30B09576-CD03-E257-24A9-44DC20BF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638" y="0"/>
            <a:ext cx="4167188" cy="6858000"/>
          </a:xfrm>
          <a:custGeom>
            <a:avLst/>
            <a:gdLst>
              <a:gd name="G0" fmla="*/ 1 0 51712"/>
              <a:gd name="G1" fmla="*/ G0 38503 1"/>
              <a:gd name="G2" fmla="*/ G1 1 38503"/>
              <a:gd name="G3" fmla="*/ 1 0 51712"/>
              <a:gd name="G4" fmla="*/ G3 42256 1"/>
              <a:gd name="G5" fmla="*/ G4 1 42256"/>
              <a:gd name="G6" fmla="*/ 31326 38503 1"/>
              <a:gd name="G7" fmla="*/ G6 1 38503"/>
              <a:gd name="G8" fmla="*/ 1 0 51712"/>
              <a:gd name="G9" fmla="*/ G8 42256 1"/>
              <a:gd name="G10" fmla="*/ G9 1 42256"/>
              <a:gd name="G11" fmla="*/ 28507 38503 1"/>
              <a:gd name="G12" fmla="*/ G11 1 38503"/>
              <a:gd name="G13" fmla="*/ 16686 42256 1"/>
              <a:gd name="G14" fmla="*/ G13 1 42256"/>
              <a:gd name="G15" fmla="*/ 38503 38503 1"/>
              <a:gd name="G16" fmla="*/ G15 1 38503"/>
              <a:gd name="G17" fmla="*/ 21128 42256 1"/>
              <a:gd name="G18" fmla="*/ G17 1 42256"/>
              <a:gd name="G19" fmla="*/ 28507 38503 1"/>
              <a:gd name="G20" fmla="*/ G19 1 38503"/>
              <a:gd name="G21" fmla="*/ 25571 42256 1"/>
              <a:gd name="G22" fmla="*/ G21 1 42256"/>
              <a:gd name="G23" fmla="*/ 31326 38503 1"/>
              <a:gd name="G24" fmla="*/ G23 1 38503"/>
              <a:gd name="G25" fmla="*/ 42256 42256 1"/>
              <a:gd name="G26" fmla="*/ G25 1 42256"/>
              <a:gd name="G27" fmla="*/ 1 0 51712"/>
              <a:gd name="G28" fmla="*/ G27 38503 1"/>
              <a:gd name="G29" fmla="*/ G28 1 38503"/>
              <a:gd name="G30" fmla="*/ 42256 42256 1"/>
              <a:gd name="G31" fmla="*/ G30 1 42256"/>
              <a:gd name="G32" fmla="+- 38503 0 0"/>
              <a:gd name="G33" fmla="+- 42256 0 0"/>
              <a:gd name="T0" fmla="*/ 0 w 4167271"/>
              <a:gd name="T1" fmla="*/ 0 h 6858000"/>
              <a:gd name="T2" fmla="*/ 2259550 w 4167271"/>
              <a:gd name="T3" fmla="*/ 0 h 6858000"/>
              <a:gd name="T4" fmla="*/ 2387803 w 4167271"/>
              <a:gd name="T5" fmla="*/ 82222 h 6858000"/>
              <a:gd name="T6" fmla="*/ 4167271 w 4167271"/>
              <a:gd name="T7" fmla="*/ 3429000 h 6858000"/>
              <a:gd name="T8" fmla="*/ 2387803 w 4167271"/>
              <a:gd name="T9" fmla="*/ 6775779 h 6858000"/>
              <a:gd name="T10" fmla="*/ 2259550 w 4167271"/>
              <a:gd name="T11" fmla="*/ 6858000 h 6858000"/>
              <a:gd name="T12" fmla="*/ 0 w 4167271"/>
              <a:gd name="T13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7D31"/>
          </a:solidFill>
          <a:ln>
            <a:noFill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728034-8BD6-E562-4148-B5F0693A8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8"/>
          <a:stretch/>
        </p:blipFill>
        <p:spPr>
          <a:xfrm>
            <a:off x="8121452" y="347470"/>
            <a:ext cx="3503478" cy="33055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9D5B5F-DCFE-DD46-1156-FF9E36000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9" b="5962"/>
          <a:stretch/>
        </p:blipFill>
        <p:spPr>
          <a:xfrm>
            <a:off x="6888178" y="3914148"/>
            <a:ext cx="5009804" cy="26834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A02316-493A-3333-1B30-6F4AB85F8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84" y="263792"/>
            <a:ext cx="2948814" cy="393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73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32424</TotalTime>
  <Words>715</Words>
  <Application>Microsoft Office PowerPoint</Application>
  <PresentationFormat>Широкоэкранный</PresentationFormat>
  <Paragraphs>104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 АНО «Азбука семьи»</vt:lpstr>
      <vt:lpstr>Презентация PowerPoint</vt:lpstr>
      <vt:lpstr>Азбука счастливой семьи</vt:lpstr>
      <vt:lpstr>Презентация PowerPoint</vt:lpstr>
      <vt:lpstr>Презентация PowerPoint</vt:lpstr>
      <vt:lpstr>Презентация PowerPoint</vt:lpstr>
      <vt:lpstr>СПАСИБО «Судьбы мира вершатся в детских. Именно там решается, станут ли завтрашние мужчины и женщины душевно здоровыми людьми доброй воли или искалеченными индивидами, пользующимися каждым случаем, чтобы осложнить жизнь своим ближним».   Астрид Линдгрен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Salteev (dsalteev)</dc:creator>
  <cp:lastModifiedBy>user</cp:lastModifiedBy>
  <cp:revision>383</cp:revision>
  <cp:lastPrinted>2021-03-11T10:53:46Z</cp:lastPrinted>
  <dcterms:created xsi:type="dcterms:W3CDTF">2020-04-10T11:22:30Z</dcterms:created>
  <dcterms:modified xsi:type="dcterms:W3CDTF">2022-08-19T05:49:09Z</dcterms:modified>
</cp:coreProperties>
</file>